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1"/>
  </p:notesMasterIdLst>
  <p:sldIdLst>
    <p:sldId id="256" r:id="rId2"/>
    <p:sldId id="275" r:id="rId3"/>
    <p:sldId id="309" r:id="rId4"/>
    <p:sldId id="310" r:id="rId5"/>
    <p:sldId id="311" r:id="rId6"/>
    <p:sldId id="313" r:id="rId7"/>
    <p:sldId id="314" r:id="rId8"/>
    <p:sldId id="316" r:id="rId9"/>
    <p:sldId id="317" r:id="rId10"/>
    <p:sldId id="318" r:id="rId11"/>
    <p:sldId id="319" r:id="rId12"/>
    <p:sldId id="257" r:id="rId13"/>
    <p:sldId id="261" r:id="rId14"/>
    <p:sldId id="263" r:id="rId15"/>
    <p:sldId id="262" r:id="rId16"/>
    <p:sldId id="295" r:id="rId17"/>
    <p:sldId id="264" r:id="rId18"/>
    <p:sldId id="265" r:id="rId19"/>
    <p:sldId id="302" r:id="rId20"/>
    <p:sldId id="267" r:id="rId21"/>
    <p:sldId id="304" r:id="rId22"/>
    <p:sldId id="298" r:id="rId23"/>
    <p:sldId id="273" r:id="rId24"/>
    <p:sldId id="258" r:id="rId25"/>
    <p:sldId id="259" r:id="rId26"/>
    <p:sldId id="277" r:id="rId27"/>
    <p:sldId id="320" r:id="rId28"/>
    <p:sldId id="276" r:id="rId29"/>
    <p:sldId id="260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4364" autoAdjust="0"/>
  </p:normalViewPr>
  <p:slideViewPr>
    <p:cSldViewPr showGuides="1">
      <p:cViewPr varScale="1">
        <p:scale>
          <a:sx n="65" d="100"/>
          <a:sy n="65" d="100"/>
        </p:scale>
        <p:origin x="-114" y="-186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BFEDB8-9EC3-4F7A-9B18-19A5E58AF7A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CB15BF-03B5-415B-B157-5582844A0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B91C3-AE46-4DD7-8DFB-026B5930A2E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C3A6F4-8652-479C-A8F5-65A4B28B9041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642C5D-67F5-4465-8A80-0002633F553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2BCC6C-8940-442D-93BF-502BF7DA0E8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FB6B2E-D0AA-4A39-9D31-68F2EB714AE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6BA2D1-22C8-4594-8CDD-C9F13C99A87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DFBB2-C2C0-4D02-8309-293CFB660E2D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2B4C1-47AB-492E-93C1-DEE40A5F63E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3B2D6D-8A07-442A-A5A3-343E4B6AA6D4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E0E8F-4E6B-46DD-B208-338093C4B1AA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549B0-4AD4-4182-8F2C-7ACAAE8148A0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A6D927-5405-4E5C-AD59-34F572686B7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37347-8A08-42A2-BE36-F3663886B8EF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1C3C8F-426B-42BC-8700-1D31BB96C09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2C222A-58B2-4CA4-ABB8-F4F5E39F87B7}" type="slidenum">
              <a:rPr lang="en-IN" altLang="en-US">
                <a:latin typeface="Calibri" panose="020F0502020204030204" pitchFamily="34" charset="0"/>
              </a:rPr>
              <a:pPr/>
              <a:t>6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1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FCFBF3-4749-4173-8304-1AA60DBC2A18}" type="slidenum">
              <a:rPr lang="en-IN" altLang="en-US">
                <a:latin typeface="Calibri" panose="020F0502020204030204" pitchFamily="34" charset="0"/>
              </a:rPr>
              <a:pPr/>
              <a:t>7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7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59DD87-E968-4B25-A3D6-BF0EF316F918}" type="slidenum">
              <a:rPr lang="en-IN" altLang="en-US">
                <a:latin typeface="Calibri" panose="020F0502020204030204" pitchFamily="34" charset="0"/>
              </a:rPr>
              <a:pPr/>
              <a:t>8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84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48C2-0D2F-4ABC-B81A-F6CEAF003232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96739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739D8B-39F4-4949-AF95-8EAA344EB3F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7317C-8A66-444F-8D29-BCE22EF18BB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76166-37F1-4802-94B2-8D500B75783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2B45-5121-4A01-857E-62779251DE6C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1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D99A-FFE8-4B67-8C87-EBB267A3A427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BA23-BF07-407E-A15B-E5545A9ED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15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E7AA-81B6-4685-BB45-362FB023A91D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1276-E2B5-4311-ADBA-C6A5D492D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396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5C27F-170A-4EF7-AFC7-2A2AEA351F4B}" type="datetimeFigureOut">
              <a:rPr lang="en-US" smtClean="0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7CE15C-2945-4A6B-9A4C-1E3DD780BB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C472-1D8B-44F0-8801-41EC4E9FDBD5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43B7-0D6F-4661-8554-CCDFD97BA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26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DC11-45F0-4D12-A6A8-C11A3F87F144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1C4B6-6754-4DAD-890B-1715B9F66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51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3E43C-15A3-42B2-A027-5F1D61FF04E2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5D00-841C-454A-85F9-71F2BD535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604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0733B-1C5E-496F-8925-12B2411A2B36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3B04-1DC6-43AA-A5FF-1E429227D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1234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D604-C7E9-46AD-9E2C-A26BF8EE2DCB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8873-7894-4A54-AC16-24F11F685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71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CF08A-1BF2-434D-B6A3-ABA90009431E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6E099-A19D-4D5F-A06F-4D0EEC660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11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AFC0-2A1C-4BBB-9CEE-ECAF8746636D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44D9-0945-48AD-ACE1-87066F624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03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5C27F-170A-4EF7-AFC7-2A2AEA351F4B}" type="datetimeFigureOut">
              <a:rPr lang="en-US"/>
              <a:pPr>
                <a:defRPr/>
              </a:pPr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7CE15C-2945-4A6B-9A4C-1E3DD780BB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12192000" cy="1524000"/>
          </a:xfrm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Telemedicine: Indian National &amp; Institutional Perspective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11125200" cy="21336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b="1" dirty="0">
                <a:solidFill>
                  <a:schemeClr val="accent1">
                    <a:lumMod val="50000"/>
                  </a:schemeClr>
                </a:solidFill>
              </a:rPr>
              <a:t>Prof. S K </a:t>
            </a:r>
            <a:r>
              <a:rPr lang="en-US" sz="7000" b="1" dirty="0" err="1">
                <a:solidFill>
                  <a:schemeClr val="accent1">
                    <a:lumMod val="50000"/>
                  </a:schemeClr>
                </a:solidFill>
              </a:rPr>
              <a:t>Mishra</a:t>
            </a:r>
            <a:r>
              <a:rPr lang="en-US" sz="7000" b="1" dirty="0">
                <a:solidFill>
                  <a:schemeClr val="accent1">
                    <a:lumMod val="50000"/>
                  </a:schemeClr>
                </a:solidFill>
              </a:rPr>
              <a:t>, MS, FACS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chemeClr val="accent1">
                    <a:lumMod val="50000"/>
                  </a:schemeClr>
                </a:solidFill>
              </a:rPr>
              <a:t>Head, Dept. of Endocrine Surgery &amp;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Faculty I/C, SGPGI Telemedicine </a:t>
            </a:r>
            <a:r>
              <a:rPr lang="en-US" sz="4500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Programme</a:t>
            </a:r>
            <a:r>
              <a:rPr lang="en-US" sz="45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Sanjay Gandhi Postgraduate Institute of Medical Sciences (SGPGIMS) </a:t>
            </a:r>
            <a:br>
              <a:rPr lang="en-US" sz="45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4500" dirty="0">
                <a:solidFill>
                  <a:schemeClr val="accent1">
                    <a:lumMod val="50000"/>
                  </a:schemeClr>
                </a:solidFill>
              </a:rPr>
              <a:t>Lucknow, India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500" dirty="0">
                <a:solidFill>
                  <a:schemeClr val="accent1">
                    <a:lumMod val="50000"/>
                  </a:schemeClr>
                </a:solidFill>
              </a:rPr>
              <a:t>Email:  skmishra@sgpgi.ac.in or skmishra_1956@yahoo.com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133600" y="5538788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www.nmcn.in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61412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 smtClean="0"/>
              <a:t>Track: Digital Health Trends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43722"/>
          </a:xfrm>
        </p:spPr>
        <p:txBody>
          <a:bodyPr/>
          <a:lstStyle/>
          <a:p>
            <a:r>
              <a:rPr lang="en-IN" dirty="0" smtClean="0"/>
              <a:t>Tele-Radiology</a:t>
            </a:r>
            <a:endParaRPr lang="en-IN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391" y="1244185"/>
            <a:ext cx="8582585" cy="48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9608" y="6086007"/>
            <a:ext cx="47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2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10515600" cy="1325563"/>
          </a:xfrm>
          <a:solidFill>
            <a:schemeClr val="tx2"/>
          </a:solidFill>
        </p:spPr>
        <p:txBody>
          <a:bodyPr/>
          <a:lstStyle/>
          <a:p>
            <a:pPr algn="r"/>
            <a:r>
              <a:rPr lang="en-IN" b="1" dirty="0" smtClean="0">
                <a:solidFill>
                  <a:schemeClr val="bg1"/>
                </a:solidFill>
              </a:rPr>
              <a:t>Knowledge Engineering Infrastructure: </a:t>
            </a:r>
            <a:br>
              <a:rPr lang="en-IN" b="1" dirty="0" smtClean="0">
                <a:solidFill>
                  <a:schemeClr val="bg1"/>
                </a:solidFill>
              </a:rPr>
            </a:br>
            <a:r>
              <a:rPr lang="en-IN" b="1" dirty="0" smtClean="0">
                <a:solidFill>
                  <a:schemeClr val="bg1"/>
                </a:solidFill>
              </a:rPr>
              <a:t>SGPGI Case Study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594" y="2494895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Institutional Perspective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480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744935"/>
            <a:ext cx="10515600" cy="7016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tx2"/>
                </a:solidFill>
              </a:rPr>
              <a:t>Technical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690269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Video Conference Suites (Point to Point &amp; Point to Multi-point)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Integrated Networked Lecture Theatre/ Auditorium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Surgical Telepresence Suite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Digital, Integrated Operation Theatre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Desktop Videoconference Enterprise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Mobile Telemedicine Kiosk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Telemedicine Network Operating Center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Studio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Knowledge Processing Edit/Voice Over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Medical Data Center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Advance Multimedia &amp; Animation Lab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Point to point Video Conferencing Suite</a:t>
            </a:r>
          </a:p>
        </p:txBody>
      </p:sp>
      <p:pic>
        <p:nvPicPr>
          <p:cNvPr id="11268" name="Picture 2" descr="C:\Users\repu\Desktop\New Folder (5)\New Board Room\IMG_0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960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smtClean="0">
                <a:solidFill>
                  <a:schemeClr val="tx2"/>
                </a:solidFill>
              </a:rPr>
              <a:t>Point to Multipoint Video conferencing Suite</a:t>
            </a:r>
          </a:p>
        </p:txBody>
      </p:sp>
      <p:pic>
        <p:nvPicPr>
          <p:cNvPr id="13316" name="Picture 3" descr="C:\Users\repu\Desktop\New Folder (5)\Using TEIN Network with Nepal &amp; Thialand in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092325"/>
            <a:ext cx="43053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\\192.168.5.11\fullshared\Image_stock\2012\TELEMEDICINE SESSIONS\Genetics CME\14.08.12\IMG_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87563"/>
            <a:ext cx="429736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52600" y="4953000"/>
            <a:ext cx="42672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Dept. of Medical Genetics  in Multi party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4953000"/>
            <a:ext cx="42672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Ongoing conference using  TEIN Network  with Nepal &amp; Thailand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>
                <a:solidFill>
                  <a:schemeClr val="tx2"/>
                </a:solidFill>
              </a:rPr>
              <a:t>Integrated Networked Lecture Theatre/ Auditorium</a:t>
            </a:r>
            <a:br>
              <a:rPr lang="en-US" altLang="en-US" sz="2800" b="1" smtClean="0">
                <a:solidFill>
                  <a:schemeClr val="tx2"/>
                </a:solidFill>
              </a:rPr>
            </a:br>
            <a:endParaRPr lang="en-US" altLang="en-US" sz="2800" b="1" smtClean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" name="Picture 2" descr="\\192.168.5.11\fullshared\2011\10th PGES Photographs\5th nov\_MG_4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22400"/>
            <a:ext cx="8763000" cy="497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smtClean="0">
                <a:solidFill>
                  <a:schemeClr val="tx2"/>
                </a:solidFill>
              </a:rPr>
              <a:t>Production Control Room &amp; Master control Room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Picture 3" descr="\\192.168.5.11\fullshared\Image_stock\Miscellaneous\STBMI porfolio Photographs with PSD\9vedio control 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2" t="56407" r="5649" b="2969"/>
          <a:stretch>
            <a:fillRect/>
          </a:stretch>
        </p:blipFill>
        <p:spPr bwMode="auto">
          <a:xfrm>
            <a:off x="1524000" y="3276600"/>
            <a:ext cx="47593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\\192.168.5.11\fullshared\Image_stock\Miscellaneous\STBMI porfolio Photographs with PSD\10PCR room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0" t="54980" r="4242" b="2257"/>
          <a:stretch>
            <a:fillRect/>
          </a:stretch>
        </p:blipFill>
        <p:spPr bwMode="auto">
          <a:xfrm>
            <a:off x="5715000" y="1422400"/>
            <a:ext cx="5105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2"/>
                </a:solidFill>
              </a:rPr>
              <a:t>Surgical Telepresence Suite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843088"/>
            <a:ext cx="11506200" cy="4481512"/>
            <a:chOff x="304800" y="1843088"/>
            <a:chExt cx="11506200" cy="4481512"/>
          </a:xfrm>
        </p:grpSpPr>
        <p:pic>
          <p:nvPicPr>
            <p:cNvPr id="3074" name="Picture 2" descr="E:\images\Pictures of PMU system\NMCN Rooms Pics\surgical tele pressen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9991" y="1843088"/>
              <a:ext cx="6081009" cy="3312077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2819400"/>
              <a:ext cx="5253126" cy="3505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b="1" dirty="0" smtClean="0">
                <a:solidFill>
                  <a:schemeClr val="tx2"/>
                </a:solidFill>
              </a:rPr>
              <a:t>Digital Integrated Operation Theatre</a:t>
            </a:r>
          </a:p>
        </p:txBody>
      </p:sp>
      <p:sp>
        <p:nvSpPr>
          <p:cNvPr id="2" name="AutoShape 2" descr="blob:https://web.whatsapp.com/dc28131a-0014-4699-879b-bb23535354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56960"/>
            <a:ext cx="7848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4000" smtClean="0"/>
              <a:t>eTumour Board &amp; Decision Support System (DSS)</a:t>
            </a:r>
          </a:p>
        </p:txBody>
      </p:sp>
      <p:pic>
        <p:nvPicPr>
          <p:cNvPr id="23555" name="Picture 2" descr="C:\Users\Repu\Desktop\videowall\final\IMG_20170726_11343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55"/>
          <a:stretch>
            <a:fillRect/>
          </a:stretch>
        </p:blipFill>
        <p:spPr bwMode="auto">
          <a:xfrm>
            <a:off x="1066800" y="1447800"/>
            <a:ext cx="66992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Repu\Desktop\videowall\IMG_20170726_12035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30"/>
          <a:stretch>
            <a:fillRect/>
          </a:stretch>
        </p:blipFill>
        <p:spPr bwMode="auto">
          <a:xfrm>
            <a:off x="7861300" y="3924300"/>
            <a:ext cx="4025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images\Pictures of PMU system\Report Photo\DSC_9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44780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/>
              <a:t>Evolution of Indian Telemedicine </a:t>
            </a:r>
            <a:r>
              <a:rPr lang="en-US" altLang="en-US" dirty="0" err="1" smtClean="0"/>
              <a:t>Programme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Current Policy of Telemedicine &amp; Digital Health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Major ongoing National </a:t>
            </a:r>
            <a:r>
              <a:rPr lang="en-US" altLang="en-US" dirty="0" err="1" smtClean="0"/>
              <a:t>Programmes</a:t>
            </a:r>
            <a:endParaRPr lang="en-US" altLang="en-US" dirty="0" smtClean="0"/>
          </a:p>
          <a:p>
            <a:pPr>
              <a:lnSpc>
                <a:spcPct val="150000"/>
              </a:lnSpc>
            </a:pPr>
            <a:r>
              <a:rPr lang="en-US" altLang="en-US" dirty="0" smtClean="0"/>
              <a:t>Bridging with Digital Health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Institutional Initiative at SGPGI, National Resource Center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/>
              <a:t>Future Perspective of collaboration</a:t>
            </a:r>
          </a:p>
          <a:p>
            <a:endParaRPr lang="en-US" alt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chemeClr val="tx2"/>
                </a:solidFill>
              </a:rPr>
              <a:t>Mobile Telemedicine Kiosk</a:t>
            </a:r>
            <a:br>
              <a:rPr lang="en-US" altLang="en-US" sz="4000" b="1" smtClean="0">
                <a:solidFill>
                  <a:schemeClr val="tx2"/>
                </a:solidFill>
              </a:rPr>
            </a:br>
            <a:r>
              <a:rPr lang="en-US" altLang="en-US" sz="4000" b="1" smtClean="0">
                <a:solidFill>
                  <a:schemeClr val="tx2"/>
                </a:solidFill>
              </a:rPr>
              <a:t> </a:t>
            </a:r>
            <a:r>
              <a:rPr lang="en-US" altLang="en-US" sz="2400" b="1" smtClean="0">
                <a:solidFill>
                  <a:schemeClr val="tx2"/>
                </a:solidFill>
              </a:rPr>
              <a:t>(Operation using Hospital LAN)</a:t>
            </a:r>
          </a:p>
        </p:txBody>
      </p:sp>
      <p:pic>
        <p:nvPicPr>
          <p:cNvPr id="24579" name="Picture 2" descr="C:\Users\repu\Desktop\New Folder (5)\Dr talking to patient from Duty Room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\\192.168.5.11\fullshared\Image_stock\2010\KIOSK_ Portable Device\DSC02207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264025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E:\Gastro\Picture 083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237038"/>
            <a:ext cx="41132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oem\Desktop\DSC04842.JPG"/>
          <p:cNvPicPr>
            <a:picLocks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409700" y="1600200"/>
            <a:ext cx="4114800" cy="2286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00175" y="3581400"/>
            <a:ext cx="4095750" cy="39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Mobile kiosk @ Patient’s bedside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3581400"/>
            <a:ext cx="4095750" cy="39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Doctor’s Duty 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050" y="6092825"/>
            <a:ext cx="4095750" cy="39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</a:rPr>
              <a:t>Tele-Clinic in Out Patient Department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50" y="6065838"/>
            <a:ext cx="4095750" cy="396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Department’s Seminar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b="1" smtClean="0"/>
              <a:t>Mobile Telemedicine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altLang="en-US" smtClean="0"/>
          </a:p>
        </p:txBody>
      </p:sp>
      <p:pic>
        <p:nvPicPr>
          <p:cNvPr id="26628" name="Picture 1" descr="E:\Dropbox\mhealth4u\mobile bus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01" b="25984"/>
          <a:stretch>
            <a:fillRect/>
          </a:stretch>
        </p:blipFill>
        <p:spPr bwMode="auto">
          <a:xfrm>
            <a:off x="548572" y="1371600"/>
            <a:ext cx="107902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4000" b="1" smtClean="0"/>
              <a:t>Intra-Hospital Telemedicine Network</a:t>
            </a:r>
            <a:br>
              <a:rPr lang="en-US" altLang="en-US" sz="4000" b="1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endParaRPr lang="en-US" altLang="en-US" sz="28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Riding over Hospital Information System Network</a:t>
            </a:r>
          </a:p>
        </p:txBody>
      </p:sp>
      <p:pic>
        <p:nvPicPr>
          <p:cNvPr id="4" name="Picture 3" descr="H:\Report\Network_layout_1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00400" y="2133600"/>
            <a:ext cx="5486400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66800" y="23734"/>
            <a:ext cx="9144000" cy="6434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6800" y="23734"/>
            <a:ext cx="9144000" cy="64343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" descr="J:\DSC02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543456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SC022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90706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oem\Desktop\DSC04842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848600" y="2038506"/>
            <a:ext cx="2057400" cy="13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7" name="TextBox 60"/>
          <p:cNvSpPr txBox="1">
            <a:spLocks noChangeArrowheads="1"/>
          </p:cNvSpPr>
          <p:nvPr/>
        </p:nvSpPr>
        <p:spPr bwMode="auto">
          <a:xfrm>
            <a:off x="7848600" y="1686081"/>
            <a:ext cx="2052638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Tele-Clinic </a:t>
            </a:r>
          </a:p>
        </p:txBody>
      </p:sp>
      <p:sp>
        <p:nvSpPr>
          <p:cNvPr id="35848" name="TextBox 60"/>
          <p:cNvSpPr txBox="1">
            <a:spLocks noChangeArrowheads="1"/>
          </p:cNvSpPr>
          <p:nvPr/>
        </p:nvSpPr>
        <p:spPr bwMode="auto">
          <a:xfrm>
            <a:off x="7853363" y="3164044"/>
            <a:ext cx="2052637" cy="2460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/>
              <a:t>Mobile Kiosk @ WARD</a:t>
            </a:r>
            <a:endParaRPr lang="en-US" altLang="en-US" sz="1100" b="1"/>
          </a:p>
        </p:txBody>
      </p:sp>
      <p:sp>
        <p:nvSpPr>
          <p:cNvPr id="35849" name="TextBox 60"/>
          <p:cNvSpPr txBox="1">
            <a:spLocks noChangeArrowheads="1"/>
          </p:cNvSpPr>
          <p:nvPr/>
        </p:nvSpPr>
        <p:spPr bwMode="auto">
          <a:xfrm>
            <a:off x="7848600" y="4534056"/>
            <a:ext cx="2057400" cy="400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b="1"/>
              <a:t>Mobile Kiosk @ Doctor’s Duty Room</a:t>
            </a:r>
            <a:endParaRPr lang="en-US" altLang="en-US" sz="1100" b="1"/>
          </a:p>
        </p:txBody>
      </p:sp>
      <p:cxnSp>
        <p:nvCxnSpPr>
          <p:cNvPr id="22" name="Straight Arrow Connector 21"/>
          <p:cNvCxnSpPr>
            <a:endCxn id="35847" idx="1"/>
          </p:cNvCxnSpPr>
          <p:nvPr/>
        </p:nvCxnSpPr>
        <p:spPr>
          <a:xfrm flipV="1">
            <a:off x="6705600" y="1824194"/>
            <a:ext cx="1143000" cy="976312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6800" y="23734"/>
            <a:ext cx="91440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SGPGIMS Knowledge Network Enterprise</a:t>
            </a:r>
          </a:p>
        </p:txBody>
      </p:sp>
      <p:pic>
        <p:nvPicPr>
          <p:cNvPr id="24" name="Picture 2" descr="\\192.168.5.11\fullshared\2011\07_Telemedicine Infrastructure\7 Nov 2011 Installed Camera\nephrology seminar room\IMG_51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90706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" descr="\\192.168.5.11\fullshared\2011\07_Telemedicine Infrastructure\7 Nov 2011 Installed Camera\Neuroloy Seminar Room\IMG_51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114706"/>
            <a:ext cx="20574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 descr="\\192.168.5.11\fullshared\2011\07_Telemedicine Infrastructure\7 Nov 2011 Installed Camera\Nuclear Medicine Seminar Room\IMG_51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562506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5" descr="\\192.168.5.11\fullshared\2011\07_Telemedicine Infrastructure\7 Nov 2011 Installed Camera\OT Room\IMG_52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5086506"/>
            <a:ext cx="2057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6" name="TextBox 60"/>
          <p:cNvSpPr txBox="1">
            <a:spLocks noChangeArrowheads="1"/>
          </p:cNvSpPr>
          <p:nvPr/>
        </p:nvSpPr>
        <p:spPr bwMode="auto">
          <a:xfrm>
            <a:off x="1143000" y="17337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Nephrology</a:t>
            </a:r>
          </a:p>
        </p:txBody>
      </p:sp>
      <p:sp>
        <p:nvSpPr>
          <p:cNvPr id="35857" name="TextBox 60"/>
          <p:cNvSpPr txBox="1">
            <a:spLocks noChangeArrowheads="1"/>
          </p:cNvSpPr>
          <p:nvPr/>
        </p:nvSpPr>
        <p:spPr bwMode="auto">
          <a:xfrm>
            <a:off x="1143000" y="3133881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Neurology</a:t>
            </a:r>
          </a:p>
        </p:txBody>
      </p:sp>
      <p:sp>
        <p:nvSpPr>
          <p:cNvPr id="35858" name="TextBox 60"/>
          <p:cNvSpPr txBox="1">
            <a:spLocks noChangeArrowheads="1"/>
          </p:cNvSpPr>
          <p:nvPr/>
        </p:nvSpPr>
        <p:spPr bwMode="auto">
          <a:xfrm>
            <a:off x="1143000" y="46293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Nuclear Medicine</a:t>
            </a:r>
          </a:p>
        </p:txBody>
      </p:sp>
      <p:sp>
        <p:nvSpPr>
          <p:cNvPr id="35859" name="TextBox 60"/>
          <p:cNvSpPr txBox="1">
            <a:spLocks noChangeArrowheads="1"/>
          </p:cNvSpPr>
          <p:nvPr/>
        </p:nvSpPr>
        <p:spPr bwMode="auto">
          <a:xfrm>
            <a:off x="1143000" y="6181881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OT Cafeteria</a:t>
            </a:r>
          </a:p>
        </p:txBody>
      </p:sp>
      <p:pic>
        <p:nvPicPr>
          <p:cNvPr id="35860" name="Picture 2" descr="\\192.168.5.11\fullshared\Image_stock\2012\Departmental Photos\Endosurgery\IMG_1 (2).jp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070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TextBox 60"/>
          <p:cNvSpPr txBox="1">
            <a:spLocks noChangeArrowheads="1"/>
          </p:cNvSpPr>
          <p:nvPr/>
        </p:nvSpPr>
        <p:spPr bwMode="auto">
          <a:xfrm>
            <a:off x="3352800" y="17337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Endocrine Surgery</a:t>
            </a:r>
          </a:p>
        </p:txBody>
      </p:sp>
      <p:pic>
        <p:nvPicPr>
          <p:cNvPr id="35862" name="Picture 3" descr="\\192.168.5.11\fullshared\Image_stock\2012\Departmental Photos\Pathology\Picture 315.jp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8650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TextBox 60"/>
          <p:cNvSpPr txBox="1">
            <a:spLocks noChangeArrowheads="1"/>
          </p:cNvSpPr>
          <p:nvPr/>
        </p:nvSpPr>
        <p:spPr bwMode="auto">
          <a:xfrm>
            <a:off x="5562600" y="61533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Pathology</a:t>
            </a:r>
          </a:p>
        </p:txBody>
      </p:sp>
      <p:pic>
        <p:nvPicPr>
          <p:cNvPr id="35864" name="Picture 4" descr="\\192.168.5.11\fullshared\Image_stock\2012\Departmental Photos\Radiology\Picture 13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070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5" name="TextBox 60"/>
          <p:cNvSpPr txBox="1">
            <a:spLocks noChangeArrowheads="1"/>
          </p:cNvSpPr>
          <p:nvPr/>
        </p:nvSpPr>
        <p:spPr bwMode="auto">
          <a:xfrm>
            <a:off x="5562600" y="17337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Radiology</a:t>
            </a:r>
          </a:p>
        </p:txBody>
      </p:sp>
      <p:pic>
        <p:nvPicPr>
          <p:cNvPr id="35866" name="Picture 5" descr="\\192.168.5.11\fullshared\Image_stock\2012\Departmental Photos\Immunology\IMG_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8650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TextBox 60"/>
          <p:cNvSpPr txBox="1">
            <a:spLocks noChangeArrowheads="1"/>
          </p:cNvSpPr>
          <p:nvPr/>
        </p:nvSpPr>
        <p:spPr bwMode="auto">
          <a:xfrm>
            <a:off x="3352800" y="61533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Immunology</a:t>
            </a:r>
          </a:p>
        </p:txBody>
      </p:sp>
      <p:cxnSp>
        <p:nvCxnSpPr>
          <p:cNvPr id="52" name="Straight Arrow Connector 51"/>
          <p:cNvCxnSpPr>
            <a:endCxn id="8" idx="1"/>
          </p:cNvCxnSpPr>
          <p:nvPr/>
        </p:nvCxnSpPr>
        <p:spPr>
          <a:xfrm flipV="1">
            <a:off x="6934200" y="2722719"/>
            <a:ext cx="914400" cy="612775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038600" y="2343306"/>
            <a:ext cx="2895600" cy="2438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267200" y="2571906"/>
            <a:ext cx="2362200" cy="1981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060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060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6934200" y="3867306"/>
            <a:ext cx="914400" cy="152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400800" y="4476906"/>
            <a:ext cx="190500" cy="6096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572000" y="4705506"/>
            <a:ext cx="76200" cy="3810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00400" y="4248306"/>
            <a:ext cx="1028700" cy="838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3200400" y="3714906"/>
            <a:ext cx="800100" cy="2286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5" idx="3"/>
          </p:cNvCxnSpPr>
          <p:nvPr/>
        </p:nvCxnSpPr>
        <p:spPr>
          <a:xfrm flipH="1" flipV="1">
            <a:off x="3200400" y="2775106"/>
            <a:ext cx="838200" cy="2540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3200400" y="2038506"/>
            <a:ext cx="1066800" cy="711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4648200" y="2038506"/>
            <a:ext cx="228600" cy="406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172200" y="2038506"/>
            <a:ext cx="228600" cy="406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543300" y="2930682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solidFill>
                <a:srgbClr val="002060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tx1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methyst Bold" pitchFamily="2" charset="0"/>
              </a:rPr>
              <a:t>SGPGIMS </a:t>
            </a:r>
            <a:endParaRPr lang="en-US" sz="1600" b="1" dirty="0">
              <a:solidFill>
                <a:schemeClr val="tx1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methyst Bold" pitchFamily="2" charset="0"/>
              </a:rPr>
              <a:t>Telemedicine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methyst Bold" pitchFamily="2" charset="0"/>
              </a:rPr>
              <a:t>HUB at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methyst Bold" pitchFamily="2" charset="0"/>
              </a:rPr>
              <a:t>School of Telemedicine  </a:t>
            </a:r>
            <a:endParaRPr lang="en-US" sz="1600" b="1" dirty="0" smtClean="0">
              <a:solidFill>
                <a:schemeClr val="tx1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methyst Bold" pitchFamily="2" charset="0"/>
              </a:rPr>
              <a:t>&amp; </a:t>
            </a:r>
            <a:endParaRPr lang="en-US" sz="1600" b="1" dirty="0">
              <a:solidFill>
                <a:schemeClr val="tx1"/>
              </a:solidFill>
              <a:latin typeface="Amethyst Bold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methyst Bold" pitchFamily="2" charset="0"/>
              </a:rPr>
              <a:t>Biomedical Informatics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methyst Bold" pitchFamily="2" charset="0"/>
              </a:rPr>
              <a:t>(STBMI)</a:t>
            </a:r>
            <a:r>
              <a:rPr lang="en-US" sz="1600" b="1" dirty="0">
                <a:solidFill>
                  <a:srgbClr val="FFFF00"/>
                </a:solidFill>
                <a:latin typeface="Amethyst Bold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/>
          </a:p>
        </p:txBody>
      </p:sp>
      <p:pic>
        <p:nvPicPr>
          <p:cNvPr id="35882" name="Picture 3" descr="C:\Documents and Settings\sushma\My Documents\ppp\100_0286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86506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3" name="TextBox 60"/>
          <p:cNvSpPr txBox="1">
            <a:spLocks noChangeArrowheads="1"/>
          </p:cNvSpPr>
          <p:nvPr/>
        </p:nvSpPr>
        <p:spPr bwMode="auto">
          <a:xfrm>
            <a:off x="7848600" y="6153306"/>
            <a:ext cx="2057400" cy="2762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Radiotherapy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05600" y="4248306"/>
            <a:ext cx="1143000" cy="8382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2"/>
                </a:solidFill>
              </a:rPr>
              <a:t>Knowledge Management Modules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Knowledge Portal</a:t>
            </a:r>
          </a:p>
          <a:p>
            <a:r>
              <a:rPr lang="en-US" altLang="en-US" smtClean="0"/>
              <a:t>Tele CME</a:t>
            </a:r>
          </a:p>
          <a:p>
            <a:r>
              <a:rPr lang="en-US" altLang="en-US" smtClean="0"/>
              <a:t>Tele-Surgery, Tele-Pathology, Tele-Radiology etc</a:t>
            </a:r>
          </a:p>
          <a:p>
            <a:r>
              <a:rPr lang="en-US" altLang="en-US" smtClean="0"/>
              <a:t>Tele-Conference/ Workshop/ Seminar</a:t>
            </a:r>
          </a:p>
          <a:p>
            <a:r>
              <a:rPr lang="en-US" altLang="en-US" smtClean="0"/>
              <a:t>Departmental Knowledge Content Storage &amp; Archive</a:t>
            </a:r>
          </a:p>
          <a:p>
            <a:r>
              <a:rPr lang="en-US" altLang="en-US" smtClean="0"/>
              <a:t>Clinical Decision Support System (CDSS)</a:t>
            </a:r>
          </a:p>
          <a:p>
            <a:r>
              <a:rPr lang="en-US" altLang="en-US" smtClean="0"/>
              <a:t>Remote Assistance in Pre-intervention Plan &amp; Intra-intervention Mentoring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71500" y="2845576"/>
            <a:ext cx="2133600" cy="94823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398964"/>
            <a:ext cx="5867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Scheduled Basis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633843"/>
            <a:ext cx="5867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Real Time &amp; Interactive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925691"/>
            <a:ext cx="5867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Webcasting, Video on Demand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4078808"/>
            <a:ext cx="5867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Web-Streaming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257800"/>
            <a:ext cx="58674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</a:rPr>
              <a:t>Webinar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 flipH="1">
            <a:off x="2819400" y="619593"/>
            <a:ext cx="2057400" cy="54002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768183" y="487959"/>
            <a:ext cx="7467600" cy="7016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sz="4000" b="1" dirty="0" smtClean="0">
                <a:solidFill>
                  <a:schemeClr val="tx2"/>
                </a:solidFill>
              </a:rPr>
              <a:t>SGPGI Knowledge Management SOP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125" y="1525834"/>
            <a:ext cx="9239875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Agreement with partner on schedule and content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1241" y="2369421"/>
            <a:ext cx="9239875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Daily Testing with partners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125" y="3176431"/>
            <a:ext cx="9239875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Reminder a day before to all participating partners (Local &amp; Remote)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125" y="3996284"/>
            <a:ext cx="9239875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Content Archival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125" y="4827028"/>
            <a:ext cx="9239875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User feedback - session wise for technical &amp; content quality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8126" y="5645124"/>
            <a:ext cx="9215958" cy="595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500" dirty="0" smtClean="0">
                <a:solidFill>
                  <a:schemeClr val="tx1"/>
                </a:solidFill>
              </a:rPr>
              <a:t>Maintenance of the Log Book &amp; Weekly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Future Perspective of </a:t>
            </a:r>
            <a:r>
              <a:rPr lang="en-US" altLang="en-US" dirty="0" smtClean="0"/>
              <a:t>collaboration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948112"/>
          </a:xfrm>
        </p:spPr>
        <p:txBody>
          <a:bodyPr/>
          <a:lstStyle/>
          <a:p>
            <a:endParaRPr lang="en-US" altLang="en-US" dirty="0" smtClean="0"/>
          </a:p>
          <a:p>
            <a:pPr algn="just"/>
            <a:r>
              <a:rPr lang="en-US" altLang="en-US" dirty="0" smtClean="0"/>
              <a:t>Adoption of Advance technology for health professional education &amp; training (Augmented / Virtual Reality / Simulations) leading to setting of skill labs</a:t>
            </a:r>
          </a:p>
          <a:p>
            <a:pPr algn="just"/>
            <a:r>
              <a:rPr lang="en-US" dirty="0" smtClean="0"/>
              <a:t>Clinical Artificial Intelligence, Machine Learning to assist Decision support system</a:t>
            </a:r>
          </a:p>
          <a:p>
            <a:pPr algn="just"/>
            <a:r>
              <a:rPr lang="en-US" dirty="0" smtClean="0"/>
              <a:t>Adoption of 5G Mobile Network for Rural Health Access</a:t>
            </a:r>
          </a:p>
          <a:p>
            <a:pPr algn="just"/>
            <a:r>
              <a:rPr lang="en-US" dirty="0" smtClean="0"/>
              <a:t>Building Satellite based Systems for Disaster Medicine and Prevention of infectious disease Epidemics</a:t>
            </a:r>
          </a:p>
          <a:p>
            <a:pPr algn="just"/>
            <a:r>
              <a:rPr lang="en-US" dirty="0" smtClean="0"/>
              <a:t>Biomedical Imaging Informatics Research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702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430000" cy="5334000"/>
          </a:xfrm>
        </p:spPr>
        <p:txBody>
          <a:bodyPr/>
          <a:lstStyle/>
          <a:p>
            <a:pPr marL="231775" indent="-231775" algn="just"/>
            <a:r>
              <a:rPr lang="en-US" altLang="en-US" sz="2400" dirty="0" smtClean="0"/>
              <a:t>Knowledge engineering and technology infrastructure constitute one of the major component of Knowledge creation and it’s usage in an institutional set up</a:t>
            </a:r>
          </a:p>
          <a:p>
            <a:pPr marL="231775" indent="-231775" algn="just"/>
            <a:r>
              <a:rPr lang="en-US" altLang="en-US" sz="2400" dirty="0" smtClean="0"/>
              <a:t>SGPGI case study aims at sharing the journey over a decade in developing  knowledge management infrastructure which is still in progress</a:t>
            </a:r>
          </a:p>
          <a:p>
            <a:pPr marL="231775" indent="-231775" algn="just"/>
            <a:r>
              <a:rPr lang="en-US" altLang="en-US" sz="2400" dirty="0" smtClean="0"/>
              <a:t>Provision of high internet bandwidth from NKN is facilitating  the institution vision in knowledge sharing</a:t>
            </a:r>
          </a:p>
          <a:p>
            <a:pPr marL="231775" indent="-231775" algn="just"/>
            <a:r>
              <a:rPr lang="en-US" altLang="en-US" sz="2400" dirty="0" smtClean="0"/>
              <a:t>As the infrastructure is  getting ready in managing big data (medical image, skill videos, 3D animated contents for VR &amp; simulation based learning, Avatar and games for health technology adoption for e-learning) high performance computing and network would be needed </a:t>
            </a:r>
          </a:p>
          <a:p>
            <a:pPr marL="231775" indent="-231775" algn="just"/>
            <a:r>
              <a:rPr lang="en-US" altLang="en-US" sz="2400" dirty="0" smtClean="0"/>
              <a:t>Though cloud based e-learning technology is coming  up in health domain, GRID is still needed for managing big data of medical educational content over an enterprise such as national medical college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752600" y="5664200"/>
            <a:ext cx="3810000" cy="1143000"/>
          </a:xfrm>
        </p:spPr>
        <p:txBody>
          <a:bodyPr/>
          <a:lstStyle/>
          <a:p>
            <a:r>
              <a:rPr lang="en-US" altLang="en-US" sz="6600" b="1" dirty="0" smtClean="0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99" y="0"/>
            <a:ext cx="11049001" cy="56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43000" y="1828800"/>
            <a:ext cx="4495800" cy="4648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Evolution : Agency Involved</a:t>
            </a:r>
            <a:endParaRPr lang="en-IN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67100" y="2971800"/>
            <a:ext cx="0" cy="625474"/>
          </a:xfrm>
          <a:prstGeom prst="straightConnector1">
            <a:avLst/>
          </a:prstGeom>
          <a:ln w="1238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67100" y="4708526"/>
            <a:ext cx="0" cy="625474"/>
          </a:xfrm>
          <a:prstGeom prst="straightConnector1">
            <a:avLst/>
          </a:prstGeom>
          <a:ln w="1238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91400" y="1752600"/>
            <a:ext cx="4191000" cy="838201"/>
            <a:chOff x="4038600" y="1142999"/>
            <a:chExt cx="4191000" cy="838201"/>
          </a:xfrm>
          <a:solidFill>
            <a:schemeClr val="tx2"/>
          </a:solidFill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66" t="1681" r="2676" b="81758"/>
            <a:stretch/>
          </p:blipFill>
          <p:spPr>
            <a:xfrm>
              <a:off x="4038600" y="1142999"/>
              <a:ext cx="4191000" cy="838201"/>
            </a:xfrm>
            <a:prstGeom prst="rect">
              <a:avLst/>
            </a:prstGeom>
            <a:grpFill/>
          </p:spPr>
        </p:pic>
        <p:sp>
          <p:nvSpPr>
            <p:cNvPr id="20" name="TextBox 19"/>
            <p:cNvSpPr txBox="1"/>
            <p:nvPr/>
          </p:nvSpPr>
          <p:spPr>
            <a:xfrm>
              <a:off x="4266314" y="1325596"/>
              <a:ext cx="3810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 smtClean="0">
                  <a:solidFill>
                    <a:schemeClr val="bg1"/>
                  </a:solidFill>
                </a:rPr>
                <a:t>Institution Level </a:t>
              </a:r>
              <a:endParaRPr lang="en-I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7000" y="3276600"/>
            <a:ext cx="2743200" cy="838201"/>
            <a:chOff x="4038600" y="2759074"/>
            <a:chExt cx="4191000" cy="8382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66" t="1681" r="2676" b="81758"/>
            <a:stretch/>
          </p:blipFill>
          <p:spPr>
            <a:xfrm>
              <a:off x="4038600" y="2759074"/>
              <a:ext cx="4191000" cy="83820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45259" y="2987674"/>
              <a:ext cx="3475463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 smtClean="0">
                  <a:solidFill>
                    <a:schemeClr val="bg1"/>
                  </a:solidFill>
                </a:rPr>
                <a:t>Government</a:t>
              </a:r>
              <a:endParaRPr lang="en-IN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7620000" y="2667000"/>
            <a:ext cx="0" cy="625474"/>
          </a:xfrm>
          <a:prstGeom prst="straightConnector1">
            <a:avLst/>
          </a:prstGeom>
          <a:ln w="1238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19200" y="1981200"/>
            <a:ext cx="42672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Department of Information Technology (DIT)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295400" y="3657600"/>
            <a:ext cx="42672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Department of Space (</a:t>
            </a:r>
            <a:r>
              <a:rPr lang="en-US" b="1" dirty="0" err="1" smtClean="0"/>
              <a:t>DoS</a:t>
            </a:r>
            <a:r>
              <a:rPr lang="en-US" b="1" dirty="0" smtClean="0"/>
              <a:t>)</a:t>
            </a:r>
          </a:p>
          <a:p>
            <a:pPr algn="ctr"/>
            <a:r>
              <a:rPr lang="en-US" b="1" dirty="0" smtClean="0"/>
              <a:t>Indian Space Research </a:t>
            </a:r>
            <a:r>
              <a:rPr lang="en-US" b="1" dirty="0" err="1" smtClean="0"/>
              <a:t>Organisation</a:t>
            </a:r>
            <a:r>
              <a:rPr lang="en-US" b="1" dirty="0" smtClean="0"/>
              <a:t> (ISRO)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295400" y="5410200"/>
            <a:ext cx="4267200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Department of Health and Family Welfare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8800" y="3886200"/>
            <a:ext cx="2438400" cy="838201"/>
            <a:chOff x="4038600" y="2759074"/>
            <a:chExt cx="4191000" cy="8382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66" t="1681" r="2676" b="81758"/>
            <a:stretch/>
          </p:blipFill>
          <p:spPr>
            <a:xfrm>
              <a:off x="4038600" y="2759074"/>
              <a:ext cx="4191000" cy="83820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716411" y="2987674"/>
              <a:ext cx="2965423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IN" sz="2400" b="1" dirty="0" smtClean="0">
                  <a:solidFill>
                    <a:schemeClr val="bg1"/>
                  </a:solidFill>
                </a:rPr>
                <a:t>Corporate</a:t>
              </a:r>
              <a:endParaRPr lang="en-IN" sz="24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10439400" y="2590800"/>
            <a:ext cx="0" cy="1371600"/>
          </a:xfrm>
          <a:prstGeom prst="straightConnector1">
            <a:avLst/>
          </a:prstGeom>
          <a:ln w="1238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38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Current Policy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sz="3600" dirty="0" err="1" smtClean="0"/>
              <a:t>elearning</a:t>
            </a:r>
            <a:r>
              <a:rPr lang="en-IN" sz="3600" dirty="0" smtClean="0"/>
              <a:t>: National Medical College Network (NMCN)</a:t>
            </a:r>
          </a:p>
          <a:p>
            <a:pPr>
              <a:lnSpc>
                <a:spcPct val="150000"/>
              </a:lnSpc>
            </a:pPr>
            <a:r>
              <a:rPr lang="en-IN" sz="3600" dirty="0" smtClean="0"/>
              <a:t>Telemedicine: Health &amp; Wellness Network</a:t>
            </a:r>
          </a:p>
          <a:p>
            <a:pPr>
              <a:lnSpc>
                <a:spcPct val="150000"/>
              </a:lnSpc>
            </a:pPr>
            <a:r>
              <a:rPr lang="en-IN" sz="3600" dirty="0" smtClean="0"/>
              <a:t>Standardisation of EMR </a:t>
            </a:r>
          </a:p>
          <a:p>
            <a:pPr algn="just">
              <a:lnSpc>
                <a:spcPct val="100000"/>
              </a:lnSpc>
            </a:pPr>
            <a:r>
              <a:rPr lang="en-IN" sz="3600" dirty="0" smtClean="0"/>
              <a:t>Promotion of IT in health services: </a:t>
            </a:r>
            <a:r>
              <a:rPr lang="en-IN" sz="3600" dirty="0" err="1" smtClean="0"/>
              <a:t>eHospital</a:t>
            </a:r>
            <a:r>
              <a:rPr lang="en-IN" sz="3600" dirty="0" smtClean="0"/>
              <a:t>, </a:t>
            </a:r>
            <a:r>
              <a:rPr lang="en-IN" sz="3600" dirty="0" err="1" smtClean="0"/>
              <a:t>ePharmacy</a:t>
            </a:r>
            <a:r>
              <a:rPr lang="en-IN" sz="3600" dirty="0" smtClean="0"/>
              <a:t>, </a:t>
            </a:r>
            <a:r>
              <a:rPr lang="en-IN" sz="3600" dirty="0" err="1" smtClean="0"/>
              <a:t>myHealthRecord</a:t>
            </a:r>
            <a:r>
              <a:rPr lang="en-IN" sz="3600" dirty="0" smtClean="0"/>
              <a:t>, Maternal &amp; Child Health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36263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71800"/>
            <a:ext cx="10515600" cy="1325563"/>
          </a:xfrm>
          <a:solidFill>
            <a:srgbClr val="002060"/>
          </a:solidFill>
        </p:spPr>
        <p:txBody>
          <a:bodyPr/>
          <a:lstStyle/>
          <a:p>
            <a:pPr algn="r"/>
            <a:r>
              <a:rPr lang="en-IN" b="1" dirty="0" smtClean="0">
                <a:solidFill>
                  <a:schemeClr val="bg1"/>
                </a:solidFill>
              </a:rPr>
              <a:t>Major National Programs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5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438150" y="1322090"/>
            <a:ext cx="113157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50 Govt. Medical Colleges having National Knowledge Network (NKN) </a:t>
            </a:r>
            <a:r>
              <a:rPr lang="en-US" altLang="en-US" dirty="0" smtClean="0">
                <a:cs typeface="Times New Roman" panose="02020603050405020304" pitchFamily="18" charset="0"/>
              </a:rPr>
              <a:t>networked </a:t>
            </a:r>
            <a:r>
              <a:rPr lang="en-US" altLang="en-US" dirty="0">
                <a:cs typeface="Times New Roman" panose="02020603050405020304" pitchFamily="18" charset="0"/>
              </a:rPr>
              <a:t>for Tele-CME, </a:t>
            </a:r>
            <a:r>
              <a:rPr lang="en-US" altLang="en-US" dirty="0" smtClean="0"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cs typeface="Times New Roman" panose="02020603050405020304" pitchFamily="18" charset="0"/>
              </a:rPr>
            </a:br>
            <a:r>
              <a:rPr lang="en-US" altLang="en-US" dirty="0" smtClean="0">
                <a:cs typeface="Times New Roman" panose="02020603050405020304" pitchFamily="18" charset="0"/>
              </a:rPr>
              <a:t>Tele-specialist </a:t>
            </a:r>
            <a:r>
              <a:rPr lang="en-US" altLang="en-US" dirty="0">
                <a:cs typeface="Times New Roman" panose="02020603050405020304" pitchFamily="18" charset="0"/>
              </a:rPr>
              <a:t>consultations and Access to Digital Library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25165"/>
            <a:ext cx="11685588" cy="658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IN" altLang="en-US" sz="2800" b="1" dirty="0">
                <a:solidFill>
                  <a:schemeClr val="tx1"/>
                </a:solidFill>
              </a:rPr>
              <a:t>NATIONAL MEDICAL COLLEGE NETWORK (NMCN)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743200"/>
            <a:ext cx="11685588" cy="2781300"/>
            <a:chOff x="352425" y="2936875"/>
            <a:chExt cx="11685588" cy="2781300"/>
          </a:xfrm>
        </p:grpSpPr>
        <p:grpSp>
          <p:nvGrpSpPr>
            <p:cNvPr id="2" name="Group 1"/>
            <p:cNvGrpSpPr/>
            <p:nvPr/>
          </p:nvGrpSpPr>
          <p:grpSpPr>
            <a:xfrm>
              <a:off x="352425" y="2936875"/>
              <a:ext cx="8582025" cy="2781300"/>
              <a:chOff x="352425" y="2936875"/>
              <a:chExt cx="8582025" cy="27813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03800" y="2936875"/>
                <a:ext cx="3927475" cy="274955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52425" y="2936875"/>
                <a:ext cx="4486275" cy="27813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438150" y="3029939"/>
                <a:ext cx="4422775" cy="25225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2000" b="1" u="sng" dirty="0"/>
                  <a:t>INFRASTRUCTURE SETUP</a:t>
                </a:r>
              </a:p>
              <a:p>
                <a:pPr algn="just" eaLnBrk="1" hangingPunct="1"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en-US" dirty="0"/>
                  <a:t>Creation of following facilities at Medical College</a:t>
                </a:r>
                <a:endParaRPr lang="en-IN" dirty="0"/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dirty="0"/>
                  <a:t>Tele-consultation Facility                        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dirty="0"/>
                  <a:t>Digital Medical Lecture Theatre</a:t>
                </a:r>
                <a:endParaRPr lang="en-IN" dirty="0"/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dirty="0"/>
                  <a:t>E-Learning and Digital Library               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068888" y="2936875"/>
                <a:ext cx="3865562" cy="26368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2000" b="1" u="sng" dirty="0"/>
                  <a:t>OBJECTIVES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IN" dirty="0"/>
                  <a:t>Tele-Consultation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IN" altLang="en-US" dirty="0"/>
                  <a:t>Tele-Follow ups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IN" altLang="en-US" dirty="0"/>
                  <a:t>EHR Creation of Patients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IN" altLang="en-US" dirty="0"/>
                  <a:t>Remote Mentoring </a:t>
                </a:r>
              </a:p>
              <a:p>
                <a:pPr marL="342891" indent="-342891" algn="just" eaLnBrk="1" hangingPunct="1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IN" altLang="en-US" dirty="0"/>
                  <a:t>Creating Learning Resources</a:t>
                </a:r>
                <a:endParaRPr lang="en-IN" sz="2000" dirty="0"/>
              </a:p>
            </p:txBody>
          </p:sp>
        </p:grpSp>
        <p:pic>
          <p:nvPicPr>
            <p:cNvPr id="46088" name="Picture 2" descr="http://www.ifpranchi.co.in/Files/cyb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1275" y="3015456"/>
              <a:ext cx="3106738" cy="2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46511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530350"/>
            <a:ext cx="33369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87525" y="3152775"/>
            <a:ext cx="2843213" cy="460375"/>
          </a:xfrm>
          <a:prstGeom prst="rect">
            <a:avLst/>
          </a:prstGeom>
          <a:solidFill>
            <a:srgbClr val="060145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01   </a:t>
            </a:r>
            <a:r>
              <a:rPr lang="en-US" sz="1600" b="1" dirty="0">
                <a:solidFill>
                  <a:srgbClr val="FFFF00"/>
                </a:solidFill>
              </a:rPr>
              <a:t>National Resource Center</a:t>
            </a:r>
            <a:endParaRPr lang="en-IN" sz="1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5450" y="3741738"/>
            <a:ext cx="2843213" cy="3556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07   </a:t>
            </a:r>
            <a:r>
              <a:rPr lang="en-US" sz="1600" b="1" dirty="0">
                <a:solidFill>
                  <a:srgbClr val="FFFF00"/>
                </a:solidFill>
              </a:rPr>
              <a:t> Regional Resource Centers</a:t>
            </a:r>
            <a:endParaRPr lang="en-IN" sz="1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450" y="4237038"/>
            <a:ext cx="2840038" cy="47307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42</a:t>
            </a:r>
            <a:r>
              <a:rPr lang="en-US" sz="1600" b="1" dirty="0">
                <a:solidFill>
                  <a:srgbClr val="FFFF00"/>
                </a:solidFill>
              </a:rPr>
              <a:t> Medical Colleges</a:t>
            </a:r>
            <a:endParaRPr lang="en-IN" sz="1600" b="1" dirty="0">
              <a:solidFill>
                <a:srgbClr val="FFFF00"/>
              </a:solidFill>
            </a:endParaRPr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3656012" y="1287567"/>
            <a:ext cx="835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Scalable , Hierarchal, Secured IPv6 compatible Network Riding over NKN</a:t>
            </a:r>
            <a:endParaRPr lang="en-IN" altLang="en-US" b="1" dirty="0"/>
          </a:p>
        </p:txBody>
      </p:sp>
      <p:sp>
        <p:nvSpPr>
          <p:cNvPr id="48135" name="Rectangle 10"/>
          <p:cNvSpPr>
            <a:spLocks noChangeArrowheads="1"/>
          </p:cNvSpPr>
          <p:nvPr/>
        </p:nvSpPr>
        <p:spPr bwMode="auto">
          <a:xfrm>
            <a:off x="19050" y="430213"/>
            <a:ext cx="12153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IN" altLang="en-US" sz="3200" b="1" dirty="0"/>
              <a:t>NATIONAL MEDICAL COLLEGE NETWORK (NMCN)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6563" y="4845050"/>
            <a:ext cx="2841625" cy="43497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29  </a:t>
            </a:r>
            <a:r>
              <a:rPr lang="en-US" sz="1600" b="1" dirty="0">
                <a:solidFill>
                  <a:srgbClr val="FFFF00"/>
                </a:solidFill>
              </a:rPr>
              <a:t>States/UTs</a:t>
            </a:r>
            <a:endParaRPr lang="en-IN" sz="16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6563" y="5357813"/>
            <a:ext cx="2841625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</a:rPr>
              <a:t>7500 student at a time</a:t>
            </a:r>
            <a:endParaRPr lang="en-IN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722813" y="1808163"/>
          <a:ext cx="7285037" cy="433872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513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0686">
                  <a:extLst>
                    <a:ext uri="{9D8B030D-6E8A-4147-A177-3AD203B41FA5}">
                      <a16:colId xmlns:a16="http://schemas.microsoft.com/office/drawing/2014/main" xmlns="" val="3374942159"/>
                    </a:ext>
                  </a:extLst>
                </a:gridCol>
                <a:gridCol w="313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Region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Medical College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National Resource Centre       </a:t>
                      </a:r>
                      <a:endParaRPr lang="en-IN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SGPGI, Lucknow, UP 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Uttar Pradesh, Odisha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Regional Resource Centers   </a:t>
                      </a:r>
                      <a:endParaRPr lang="en-IN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N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i.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Northern Region	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PGIMER, Chandigarh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Chandigarh, Himachal</a:t>
                      </a:r>
                      <a:r>
                        <a:rPr lang="en-IN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Pradesh, Haryana, J&amp;K and Punjab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ii.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Southern Region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JIPMER, Pondicherry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Puducherry,</a:t>
                      </a:r>
                      <a:r>
                        <a:rPr lang="en-IN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Andhra Pradesh, Telangana and Tamil Nadu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93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iii.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Eastern Region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 smtClean="0"/>
                        <a:t>IMS, BHU, Varanasi, U.P.</a:t>
                      </a:r>
                      <a:endParaRPr lang="en-IN" sz="1200" dirty="0"/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Bihar,</a:t>
                      </a:r>
                      <a:r>
                        <a:rPr lang="en-IN" sz="1200" baseline="0" dirty="0" smtClean="0"/>
                        <a:t> Jharkhand, West Bengal and A&amp;N islands</a:t>
                      </a:r>
                      <a:endParaRPr lang="en-IN" sz="1200" dirty="0"/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9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iv.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Western Region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KEM Medical College &amp;Hospital, Mumbai, Maharashtra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Maharashtra,</a:t>
                      </a:r>
                      <a:r>
                        <a:rPr lang="en-IN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Gujarat, Goa, Daman &amp;Diu , Dadra &amp; Nagar Haveli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4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v.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Central Region	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AIIMS, New </a:t>
                      </a:r>
                      <a:r>
                        <a:rPr lang="en-US" sz="1200" dirty="0" smtClean="0">
                          <a:effectLst/>
                        </a:rPr>
                        <a:t>Delhi  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Delhi, Chhattisgarh,</a:t>
                      </a:r>
                      <a:r>
                        <a:rPr lang="en-IN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Madhya Pradesh, Rajasthan, and Uttarakhand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5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</a:rPr>
                        <a:t>vi.</a:t>
                      </a:r>
                      <a:endParaRPr lang="en-US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North-eastern Region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NEIGRIHMS, Shillong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Meghalaya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Meghalaya, Assam, Manipur, Tripura, Nagaland, Sikkim, Mizoram &amp; Arunachal</a:t>
                      </a:r>
                      <a:r>
                        <a:rPr lang="en-IN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Pradesh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1485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kern="1200" dirty="0" smtClean="0">
                          <a:effectLst/>
                        </a:rPr>
                        <a:t>vii.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kern="1200" dirty="0" smtClean="0">
                          <a:effectLst/>
                        </a:rPr>
                        <a:t>Southern Region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kern="1200" dirty="0" smtClean="0">
                          <a:effectLst/>
                        </a:rPr>
                        <a:t>Government Medical College, Trivandrum, Kerala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65" marR="56765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Kerala, Karnataka and</a:t>
                      </a:r>
                      <a:r>
                        <a:rPr lang="en-IN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Lakshadweep</a:t>
                      </a:r>
                      <a:endParaRPr lang="en-IN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765" marR="5676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28812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12192000" cy="762000"/>
          </a:xfrm>
          <a:prstGeom prst="rect">
            <a:avLst/>
          </a:prstGeom>
          <a:solidFill>
            <a:srgbClr val="87CDE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en-US" sz="2800" b="1" dirty="0" smtClean="0"/>
              <a:t>lectures </a:t>
            </a:r>
            <a:r>
              <a:rPr lang="en-US" sz="2800" b="1" dirty="0"/>
              <a:t>being transmitted using NMCN project within 50 Medical Colleges</a:t>
            </a:r>
            <a:endParaRPr lang="en-GB" sz="2800" b="1" dirty="0"/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Live Interaction through VC and Live Streaming Mode using website www.nmcn.in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222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95400"/>
            <a:ext cx="616768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86200" y="2743200"/>
            <a:ext cx="8077200" cy="3567112"/>
          </a:xfrm>
        </p:spPr>
      </p:pic>
      <p:sp>
        <p:nvSpPr>
          <p:cNvPr id="6" name="Rectangle 5"/>
          <p:cNvSpPr/>
          <p:nvPr/>
        </p:nvSpPr>
        <p:spPr>
          <a:xfrm>
            <a:off x="7010400" y="1463414"/>
            <a:ext cx="4953000" cy="838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     OPERATIONS OVERVIEW</a:t>
            </a:r>
          </a:p>
        </p:txBody>
      </p:sp>
    </p:spTree>
    <p:extLst>
      <p:ext uri="{BB962C8B-B14F-4D97-AF65-F5344CB8AC3E}">
        <p14:creationId xmlns:p14="http://schemas.microsoft.com/office/powerpoint/2010/main" xmlns="" val="75874424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963835" y="154974"/>
            <a:ext cx="10680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/>
            <a:r>
              <a:rPr lang="en-US" b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New Vision For Primary Health Care</a:t>
            </a:r>
            <a:br>
              <a:rPr lang="en-US" b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Health &amp; Wellness Center (HWC)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166378" y="1851068"/>
            <a:ext cx="3362959" cy="342822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Health and Wellness Centres: Team (1:5000)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entury Gothic" panose="020B0502020202020204" pitchFamily="34" charset="0"/>
              </a:rPr>
              <a:t>1  Bridge Course Trained Mid-level provider  (Nurse Practitioner/ Ayurveda Practitioner)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entury Gothic" panose="020B0502020202020204" pitchFamily="34" charset="0"/>
              </a:rPr>
              <a:t>2  Multi-purpose workers: M/F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entury Gothic" panose="020B0502020202020204" pitchFamily="34" charset="0"/>
              </a:rPr>
              <a:t>5 ASHAs </a:t>
            </a:r>
          </a:p>
          <a:p>
            <a:r>
              <a:rPr lang="en-US" sz="1800" b="1" dirty="0">
                <a:latin typeface="Century Gothic" panose="020B0502020202020204" pitchFamily="34" charset="0"/>
              </a:rPr>
              <a:t>PHCs: Doctor led team</a:t>
            </a:r>
          </a:p>
          <a:p>
            <a:r>
              <a:rPr lang="en-US" sz="1800" b="1" dirty="0">
                <a:latin typeface="Century Gothic" panose="020B0502020202020204" pitchFamily="34" charset="0"/>
              </a:rPr>
              <a:t>FRU: At CHC/SDH/ DH </a:t>
            </a:r>
          </a:p>
          <a:p>
            <a:endParaRPr lang="en-US" sz="1800" b="1" dirty="0">
              <a:latin typeface="Century Gothic" panose="020B0502020202020204" pitchFamily="34" charset="0"/>
            </a:endParaRPr>
          </a:p>
          <a:p>
            <a:endParaRPr lang="en-US" sz="20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xmlns="" id="{09DB372C-6C13-44AA-9F94-5662FB724090}"/>
              </a:ext>
            </a:extLst>
          </p:cNvPr>
          <p:cNvSpPr txBox="1">
            <a:spLocks/>
          </p:cNvSpPr>
          <p:nvPr/>
        </p:nvSpPr>
        <p:spPr>
          <a:xfrm>
            <a:off x="8336438" y="1275008"/>
            <a:ext cx="3699123" cy="4453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Screening and early detection of NCDs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Package of 12 essential services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Integrate AYUSH, Yoga, Diet Modification, Lifestyle Change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Monthly Dispensing of Drugs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Point of Care Diagnostics</a:t>
            </a:r>
          </a:p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system to enable continuum of </a:t>
            </a:r>
            <a:r>
              <a:rPr lang="en-US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care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8314" y="5839914"/>
            <a:ext cx="110967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Leverage support from </a:t>
            </a:r>
            <a:r>
              <a:rPr lang="en-US" sz="2400" b="1" dirty="0" smtClean="0">
                <a:latin typeface="Century Gothic" panose="020B0502020202020204" pitchFamily="34" charset="0"/>
              </a:rPr>
              <a:t>MPLADS/MGNREGA/Philanthropy/CSR Voluntarism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405" y="1491999"/>
            <a:ext cx="4474965" cy="40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9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1031</Words>
  <Application>Microsoft Office PowerPoint</Application>
  <PresentationFormat>Custom</PresentationFormat>
  <Paragraphs>217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Telemedicine: Indian National &amp; Institutional Perspective </vt:lpstr>
      <vt:lpstr>Agenda</vt:lpstr>
      <vt:lpstr>Evolution : Agency Involved</vt:lpstr>
      <vt:lpstr>Current Policy</vt:lpstr>
      <vt:lpstr>Major National Programs</vt:lpstr>
      <vt:lpstr>Slide 6</vt:lpstr>
      <vt:lpstr>Slide 7</vt:lpstr>
      <vt:lpstr>Slide 8</vt:lpstr>
      <vt:lpstr>Slide 9</vt:lpstr>
      <vt:lpstr>Tele-Radiology</vt:lpstr>
      <vt:lpstr>Knowledge Engineering Infrastructure:  SGPGI Case Study</vt:lpstr>
      <vt:lpstr>Technical Infrastructure</vt:lpstr>
      <vt:lpstr>Point to point Video Conferencing Suite</vt:lpstr>
      <vt:lpstr>Point to Multipoint Video conferencing Suite</vt:lpstr>
      <vt:lpstr>Integrated Networked Lecture Theatre/ Auditorium </vt:lpstr>
      <vt:lpstr>Production Control Room &amp; Master control Room</vt:lpstr>
      <vt:lpstr>Surgical Telepresence Suite</vt:lpstr>
      <vt:lpstr>Digital Integrated Operation Theatre</vt:lpstr>
      <vt:lpstr>eTumour Board &amp; Decision Support System (DSS)</vt:lpstr>
      <vt:lpstr>Mobile Telemedicine Kiosk  (Operation using Hospital LAN)</vt:lpstr>
      <vt:lpstr>Mobile Telemedicine System</vt:lpstr>
      <vt:lpstr>  Intra-Hospital Telemedicine Network  </vt:lpstr>
      <vt:lpstr>Slide 23</vt:lpstr>
      <vt:lpstr>Knowledge Management Modules</vt:lpstr>
      <vt:lpstr>Process</vt:lpstr>
      <vt:lpstr>SGPGI Knowledge Management SOP</vt:lpstr>
      <vt:lpstr>Future Perspective of collaboration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repu</dc:creator>
  <cp:lastModifiedBy>alisha</cp:lastModifiedBy>
  <cp:revision>196</cp:revision>
  <dcterms:created xsi:type="dcterms:W3CDTF">2012-10-19T07:00:36Z</dcterms:created>
  <dcterms:modified xsi:type="dcterms:W3CDTF">2019-11-23T05:06:37Z</dcterms:modified>
</cp:coreProperties>
</file>